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2" r:id="rId2"/>
    <p:sldId id="257" r:id="rId3"/>
    <p:sldId id="263" r:id="rId4"/>
    <p:sldId id="264" r:id="rId5"/>
    <p:sldId id="265" r:id="rId6"/>
    <p:sldId id="266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>
        <p:scale>
          <a:sx n="66" d="100"/>
          <a:sy n="66" d="100"/>
        </p:scale>
        <p:origin x="460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275681-3757-4CFA-A56F-7A86E5C6A24D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EBE14-13DF-4CD3-BD53-E3C1B76D558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8341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5EBC9-B2ED-F5BA-C66A-30046378F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1BB45-19F0-DCA5-B84D-4A14711A1F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C318A-37F9-97A7-58D0-5CE30CA5C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B4B30-732E-08BF-779C-458E6382C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7012B-158D-A951-E4D3-6C5396CAA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5241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415B8-0A9C-F8C3-B37E-624E2A0E8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A9A857-3665-5472-AE25-3315BA3D0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364BE-D7B2-D5DD-8364-0CD0CC306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DEA9D-1CC2-8EE7-1257-F227B74A3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0EA2A-AEA2-605E-81DD-3683B1BEF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2140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F15BE0-2B35-54A0-D51E-1B5D410257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F260D-5475-324B-DD90-77213D038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E83BE-A007-5527-8F7F-BA92DA917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F484B-1D08-FE0B-6717-44F2F9727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9AD9D-2F64-68B6-66A3-3E4280AB8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5782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C2767-AB8C-3FCB-A480-952950DE6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76751-20CD-C8FE-033D-9150A584F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4E155-8C89-04BE-7B10-768C40ABA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54D4B-162A-A93B-8080-F24EE5400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BB4A0-CE91-C747-C7CF-1B076ABF9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6324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EFB72-F43F-AC45-C2B1-1011325C1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EC71C1-E629-B6E0-57A0-8ED94E35F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792-AE97-F182-78B9-224E1BCC5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5ECE8-ABAD-0B77-6F8B-C64055F3F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CA374-D277-589C-33AC-4FC1805E4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3714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91B41-F644-DE9F-AC72-EC68640C2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35BC6-2979-D422-916F-B6E2CD96EB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5FA8A-D69B-0740-9C66-543980799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5B1498-8A86-AEC6-8FFD-0084A2F6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BC463-B67D-572C-79C9-0378BA0E9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0529EF-5EA6-F3F8-A8A1-2E2B17A3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4246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2CFA8-EAF5-1C8F-0A4F-5902BED76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C8FE2-13C5-6EEA-FBBA-7EE2E5C0C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899A3-0FB9-7C80-38F2-D4F15CCDA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7A6A95-FCB8-2D87-D6DC-CE6855EDB1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C1502-EB1C-14BF-F39D-916758B78D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E2EB88-C7D1-29AB-BA95-E3A9D6D46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037F5A-DE16-E853-8034-BEB69513D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E2E15-3ED0-D41B-DFF1-79AB612E2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1571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79349-AC38-50D9-3DF6-38759D12A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0DD091-9A80-0832-145A-DBB18A8DF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EB499A-B536-A5DF-B58F-2F43A1A2B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8403A6-5E64-AC7A-0B0C-E0AE1FE91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5573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BEAEFC-0713-CC43-8D14-65092243A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2F4DE-81C6-3BE2-1AC9-27B055856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C96BB-CE6D-06B2-A7C1-4E2AFEEE0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6655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C5971-DBBC-23D0-20C3-6730D7618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B720E-F768-2C51-9316-E10A0B1CD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D06DE2-2AD8-8771-A593-FFAA6E1F6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FC69B2-44E6-2C0A-E7CF-55C41AF64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B4B11-B95B-3431-41BD-05A4B94B8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3071B9-0E3C-5422-594A-DDD559AEB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6635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532C0-A0EB-65BC-6EC0-78CE5BFD2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F67180-0097-D2CE-523C-84BF019474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87BF33-4623-D672-54D2-71205B1184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1936C7-21A1-A875-400F-4A5C23F14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1A1DB-9E09-98AE-519B-F70EF14EB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2F1B5-3840-DBF5-9308-53E14BAD2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0124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000">
              <a:schemeClr val="bg1">
                <a:lumMod val="85000"/>
              </a:schemeClr>
            </a:gs>
            <a:gs pos="24000">
              <a:schemeClr val="bg1">
                <a:lumMod val="65000"/>
              </a:schemeClr>
            </a:gs>
            <a:gs pos="49000">
              <a:schemeClr val="bg1">
                <a:lumMod val="95000"/>
              </a:schemeClr>
            </a:gs>
            <a:gs pos="91000">
              <a:schemeClr val="bg1">
                <a:lumMod val="85000"/>
              </a:schemeClr>
            </a:gs>
          </a:gsLst>
          <a:lin ang="45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3C5C50-2065-9335-7B3D-216CE26A1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5FA4B-A3C8-214B-602B-30363C4DB4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C6EEB-6BE6-ADD2-F549-171C672BE7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AA8B7D-7B86-42F7-96AF-2079569195E7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79125-C7D1-5EB5-1A97-8DC9854BD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15122-7267-E7C1-DF1E-CE9EEF161F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75AFAD-293D-4F49-98F0-BBA89132F4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5815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011DA-C89C-34FD-98C9-251285155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E2ED4-657C-CB79-AA43-3CCF977E784B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pt-BR" sz="3600" dirty="0"/>
              <a:t>Projeto Aplicado II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08587B-8455-65E8-81F6-329E98454A8A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pt-BR" dirty="0"/>
              <a:t>Guilherme Augusto Leal Oliveira</a:t>
            </a:r>
          </a:p>
          <a:p>
            <a:r>
              <a:rPr lang="pt-BR" dirty="0"/>
              <a:t>Guilherme Rocha de Souza Duarte </a:t>
            </a:r>
          </a:p>
          <a:p>
            <a:r>
              <a:rPr lang="pt-BR" dirty="0"/>
              <a:t>Guilherme Santos Oliveira </a:t>
            </a:r>
          </a:p>
          <a:p>
            <a:r>
              <a:rPr lang="pt-BR" dirty="0"/>
              <a:t>Ricardo Zulian de Souza Amaral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Orientador: Professor Felipe Albino dos Santos</a:t>
            </a:r>
          </a:p>
          <a:p>
            <a:endParaRPr lang="pt-BR" dirty="0"/>
          </a:p>
        </p:txBody>
      </p:sp>
      <p:pic>
        <p:nvPicPr>
          <p:cNvPr id="5" name="Picture 4" descr="A red and black logo">
            <a:extLst>
              <a:ext uri="{FF2B5EF4-FFF2-40B4-BE49-F238E27FC236}">
                <a16:creationId xmlns:a16="http://schemas.microsoft.com/office/drawing/2014/main" id="{8093F3DA-D1F0-AF15-1D17-531F343BC6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2" b="2685"/>
          <a:stretch>
            <a:fillRect/>
          </a:stretch>
        </p:blipFill>
        <p:spPr>
          <a:xfrm>
            <a:off x="7548805" y="365125"/>
            <a:ext cx="3804995" cy="130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428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F65E9E-318A-15D3-E050-9D396AF49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75502-5204-138C-6525-E2BC40AE2BC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pt-BR" sz="3600" dirty="0"/>
              <a:t>Projeto Aplicado II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12A34C-B1B1-DC07-8A3B-450B18BC2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99514"/>
            <a:ext cx="10515600" cy="16033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 algn="ctr">
              <a:buNone/>
            </a:pPr>
            <a:r>
              <a:rPr lang="pt-BR" sz="5400" dirty="0"/>
              <a:t>Estudo de Atas do COPOM como</a:t>
            </a:r>
            <a:br>
              <a:rPr lang="pt-BR" sz="5400" dirty="0"/>
            </a:br>
            <a:r>
              <a:rPr lang="pt-BR" sz="5400" dirty="0"/>
              <a:t>Ferramenta Preditora</a:t>
            </a:r>
          </a:p>
          <a:p>
            <a:endParaRPr lang="pt-BR" dirty="0"/>
          </a:p>
        </p:txBody>
      </p:sp>
      <p:pic>
        <p:nvPicPr>
          <p:cNvPr id="5" name="Picture 4" descr="A red and black logo">
            <a:extLst>
              <a:ext uri="{FF2B5EF4-FFF2-40B4-BE49-F238E27FC236}">
                <a16:creationId xmlns:a16="http://schemas.microsoft.com/office/drawing/2014/main" id="{E6C5D45A-F2AA-7296-5603-D73CD73A92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2" b="2685"/>
          <a:stretch>
            <a:fillRect/>
          </a:stretch>
        </p:blipFill>
        <p:spPr>
          <a:xfrm>
            <a:off x="7548805" y="365125"/>
            <a:ext cx="3804995" cy="130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726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589591-4521-45C8-9ADB-9ED420C46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2741-5C48-FD1C-8AC3-5BB664F6E9B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pt-BR" sz="2800"/>
              <a:t>Contexto do COPOM e Sua Importância</a:t>
            </a:r>
            <a:endParaRPr lang="pt-BR" sz="2800" dirty="0">
              <a:effectLst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DC67985-2D0E-BA37-4235-E9843771F300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 COPOM define a taxa Selic, principal instrumento de controle da inflação no Brasil.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Decisões impactam crédito, investimentos e consumo, afetando bancos e o cotidiano das pessoas.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Atas e comunicados revelam nuances no tom e vocabulário que indicam visão econômica do comitê.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Interpretação rápida é essencial para instituições financeiras como o Banco do Brasil.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Ciência de dados e PLN transformam esses documentos em indicadores práticos para prever tendências. </a:t>
            </a:r>
          </a:p>
        </p:txBody>
      </p:sp>
      <p:pic>
        <p:nvPicPr>
          <p:cNvPr id="10" name="Content Placeholder 9" descr="A tall building with trees&#10;&#10;AI-generated content may be incorrect.">
            <a:extLst>
              <a:ext uri="{FF2B5EF4-FFF2-40B4-BE49-F238E27FC236}">
                <a16:creationId xmlns:a16="http://schemas.microsoft.com/office/drawing/2014/main" id="{1A0260A9-3FC5-9370-617F-B9E475F595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8011" y="1690688"/>
            <a:ext cx="2786272" cy="38410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 descr="A red and black logo">
            <a:extLst>
              <a:ext uri="{FF2B5EF4-FFF2-40B4-BE49-F238E27FC236}">
                <a16:creationId xmlns:a16="http://schemas.microsoft.com/office/drawing/2014/main" id="{891BA54E-4740-EFAB-55CD-7CEAA9871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2" b="2685"/>
          <a:stretch>
            <a:fillRect/>
          </a:stretch>
        </p:blipFill>
        <p:spPr>
          <a:xfrm>
            <a:off x="7548805" y="365125"/>
            <a:ext cx="3804995" cy="1302271"/>
          </a:xfrm>
          <a:prstGeom prst="rect">
            <a:avLst/>
          </a:prstGeom>
        </p:spPr>
      </p:pic>
      <p:pic>
        <p:nvPicPr>
          <p:cNvPr id="12" name="Picture 11" descr="A building with a logo on the side&#10;&#10;AI-generated content may be incorrect.">
            <a:extLst>
              <a:ext uri="{FF2B5EF4-FFF2-40B4-BE49-F238E27FC236}">
                <a16:creationId xmlns:a16="http://schemas.microsoft.com/office/drawing/2014/main" id="{7C83B0E0-D37E-F899-DF99-648E112A8B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911" y="3919054"/>
            <a:ext cx="3737473" cy="24965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5976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80E0F7-0DA8-9BFD-474D-DCD141658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DCB1D-F23B-2365-202A-10C73CA7D872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pt-BR" sz="2800" dirty="0"/>
              <a:t>O Desafio das Atas e Comunicados do COPOM</a:t>
            </a:r>
            <a:endParaRPr lang="pt-BR" sz="2800" dirty="0">
              <a:effectLst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7BE479E-B2CD-1FC2-B466-D1B9D76A3F1F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38200" y="1462139"/>
            <a:ext cx="5181600" cy="507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Documentos extensos (dezenas de milhares de caracteres) com linguagem formal e técnica.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Dificuldade em leitura rápida e extração de informações úteis para decisões ágeis no mercado.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Variações sutis no vocabulário sinalizam direções futuras, mas exigem experiência e tempo.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Publicação com atraso reduz velocidade de acesso a dados impactantes.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Ausência de automação limita aproveitamento, reduzindo competitividade de instituições financeiras.</a:t>
            </a:r>
          </a:p>
        </p:txBody>
      </p:sp>
      <p:pic>
        <p:nvPicPr>
          <p:cNvPr id="5" name="Picture 4" descr="A red and black logo">
            <a:extLst>
              <a:ext uri="{FF2B5EF4-FFF2-40B4-BE49-F238E27FC236}">
                <a16:creationId xmlns:a16="http://schemas.microsoft.com/office/drawing/2014/main" id="{638AB6FD-B8B8-CB2D-461C-86C566FD9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2" b="2685"/>
          <a:stretch>
            <a:fillRect/>
          </a:stretch>
        </p:blipFill>
        <p:spPr>
          <a:xfrm>
            <a:off x="7548805" y="365125"/>
            <a:ext cx="3804995" cy="1302271"/>
          </a:xfrm>
          <a:prstGeom prst="rect">
            <a:avLst/>
          </a:prstGeom>
        </p:spPr>
      </p:pic>
      <p:pic>
        <p:nvPicPr>
          <p:cNvPr id="18" name="Content Placeholder 17" descr="A black screen with text&#10;&#10;AI-generated content may be incorrect.">
            <a:extLst>
              <a:ext uri="{FF2B5EF4-FFF2-40B4-BE49-F238E27FC236}">
                <a16:creationId xmlns:a16="http://schemas.microsoft.com/office/drawing/2014/main" id="{C7B5A45F-35DD-17FA-2C07-3AE0BE14A57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416"/>
          <a:stretch>
            <a:fillRect/>
          </a:stretch>
        </p:blipFill>
        <p:spPr>
          <a:xfrm>
            <a:off x="6510251" y="1690688"/>
            <a:ext cx="4756035" cy="4926243"/>
          </a:xfrm>
        </p:spPr>
      </p:pic>
    </p:spTree>
    <p:extLst>
      <p:ext uri="{BB962C8B-B14F-4D97-AF65-F5344CB8AC3E}">
        <p14:creationId xmlns:p14="http://schemas.microsoft.com/office/powerpoint/2010/main" val="631859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8E65D-DD9C-7DB6-FE83-E1D19147E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D8628-D517-38B7-412D-E07E38E86F01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pt-BR" sz="2800" dirty="0"/>
              <a:t>Objetivos do Projeto</a:t>
            </a:r>
            <a:endParaRPr lang="pt-BR" sz="2800" dirty="0">
              <a:effectLst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886EEA8-DD0C-9CE7-5672-3F8E0D1D539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38200" y="1600640"/>
            <a:ext cx="5181600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Transformar atas e comunicados em informações acessíveis via ciência de dados.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Resumir documentos automaticamente e criar indicadores preditivos de tendências monetárias.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Identificar direção da Selic (subir, cair ou manter) a partir de relações textuais com movimentos reais.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Apoiar bancos e gestores em decisões rápidas, sem prever valores exatos, mas direções prováveis.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Converter linguagem técnica em sinais práticos para antecipar cenários econômicos.</a:t>
            </a:r>
          </a:p>
        </p:txBody>
      </p:sp>
      <p:pic>
        <p:nvPicPr>
          <p:cNvPr id="5" name="Picture 4" descr="A red and black logo">
            <a:extLst>
              <a:ext uri="{FF2B5EF4-FFF2-40B4-BE49-F238E27FC236}">
                <a16:creationId xmlns:a16="http://schemas.microsoft.com/office/drawing/2014/main" id="{368D82F5-421D-B5FF-CC5D-0FEC53580E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2" b="2685"/>
          <a:stretch>
            <a:fillRect/>
          </a:stretch>
        </p:blipFill>
        <p:spPr>
          <a:xfrm>
            <a:off x="7548805" y="365125"/>
            <a:ext cx="3804995" cy="1302271"/>
          </a:xfrm>
          <a:prstGeom prst="rect">
            <a:avLst/>
          </a:prstGeom>
        </p:spPr>
      </p:pic>
      <p:pic>
        <p:nvPicPr>
          <p:cNvPr id="9" name="rnn2">
            <a:hlinkClick r:id="" action="ppaction://media"/>
            <a:extLst>
              <a:ext uri="{FF2B5EF4-FFF2-40B4-BE49-F238E27FC236}">
                <a16:creationId xmlns:a16="http://schemas.microsoft.com/office/drawing/2014/main" id="{09452EEF-7474-7069-9C98-FF305DC13C88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94563" y="1825625"/>
            <a:ext cx="2935287" cy="4351338"/>
          </a:xfrm>
        </p:spPr>
      </p:pic>
      <p:pic>
        <p:nvPicPr>
          <p:cNvPr id="11" name="Picture 10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8D0E372E-8AA3-A060-D0BA-7D77CCB508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9900" y="399718"/>
            <a:ext cx="12190476" cy="6857143"/>
          </a:xfrm>
          <a:prstGeom prst="rect">
            <a:avLst/>
          </a:prstGeom>
        </p:spPr>
      </p:pic>
      <p:pic>
        <p:nvPicPr>
          <p:cNvPr id="13" name="Picture 12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142FF5B7-68FE-4445-FFFC-A188D988EB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42" t="1313" r="11972" b="31573"/>
          <a:stretch>
            <a:fillRect/>
          </a:stretch>
        </p:blipFill>
        <p:spPr>
          <a:xfrm>
            <a:off x="7203051" y="1527267"/>
            <a:ext cx="3192087" cy="46020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DE5E5968-F1FC-2E84-DD57-6DACF38903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9900" y="-680180"/>
            <a:ext cx="12190476" cy="68571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348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BC963-47ED-DA75-A27B-AF1B8E412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EE913-962C-4406-45BD-CE80D169F87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pt-BR" sz="2800" dirty="0"/>
              <a:t>O Desafio das Atas e Comunicados do COPOM</a:t>
            </a:r>
            <a:endParaRPr lang="pt-BR" sz="2800" dirty="0">
              <a:effectLst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04C09BE-B7A8-98FB-5202-00EF499ABFDF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38200" y="1739139"/>
            <a:ext cx="51816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Coleta via APIs do BACEN: atas, comunicados, séries Selic e IPCA.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Limpeza textual: remoção de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tags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HTML, normalização de espaços e caracteres especiais.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Criação de "texto consolidado" unindo ata e comunicado por reunião.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Alinhamento temporal: Selic na data exata da reunião; IPCA do mês anterior.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Análise exploratória: prazos de publicação (média 7,4 dias pós-1999), extensão textual reduzida em 22%.</a:t>
            </a:r>
          </a:p>
        </p:txBody>
      </p:sp>
      <p:pic>
        <p:nvPicPr>
          <p:cNvPr id="5" name="Picture 4" descr="A red and black logo">
            <a:extLst>
              <a:ext uri="{FF2B5EF4-FFF2-40B4-BE49-F238E27FC236}">
                <a16:creationId xmlns:a16="http://schemas.microsoft.com/office/drawing/2014/main" id="{E391B665-784E-E7A8-AFAF-E977404C1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2" b="2685"/>
          <a:stretch>
            <a:fillRect/>
          </a:stretch>
        </p:blipFill>
        <p:spPr>
          <a:xfrm>
            <a:off x="7548805" y="365125"/>
            <a:ext cx="3804995" cy="1302271"/>
          </a:xfrm>
          <a:prstGeom prst="rect">
            <a:avLst/>
          </a:prstGeom>
        </p:spPr>
      </p:pic>
      <p:pic>
        <p:nvPicPr>
          <p:cNvPr id="9" name="Content Placeholder 8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4E5D2F7F-27F0-69ED-7364-4F75B181287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069928"/>
            <a:ext cx="5181600" cy="38627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 descr="A graph with lines and a rectangular shape&#10;&#10;AI-generated content may be incorrect.">
            <a:extLst>
              <a:ext uri="{FF2B5EF4-FFF2-40B4-BE49-F238E27FC236}">
                <a16:creationId xmlns:a16="http://schemas.microsoft.com/office/drawing/2014/main" id="{A8E1CB44-DB78-58D1-50B8-34E28AD6D3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1302" y="4533498"/>
            <a:ext cx="2133990" cy="15760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8693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4B4918-10ED-B8C2-B9A4-918055549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5F10A-CB19-B119-D1D2-D1ACF67B1E79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pt-BR" sz="2800" dirty="0"/>
              <a:t>Modelagem em TensorFlow</a:t>
            </a:r>
            <a:endParaRPr lang="pt-BR" sz="2800" dirty="0">
              <a:effectLst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4A60256-6633-0489-EC49-8FB21CF3CA15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38200" y="2016140"/>
            <a:ext cx="5181600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Abordagem de classificação com redes neurais recorrentes (RNNs) usando TensorFlow.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Tokenização de textos em vetores numéricos (palavras como unidade).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Modelos testados: LSTM (complexo, alto custo computacional) e GRU (mais leve e eficiente).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Divisão de dados: 60-80% treino, 10% validação, 20-30% teste; rótulos em one-hot (hawkish, neutral, dovish).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pt-BR" altLang="pt-BR" sz="1800" dirty="0">
              <a:latin typeface="Arial" panose="020B0604020202020204" pitchFamily="34" charset="0"/>
            </a:endParaRPr>
          </a:p>
        </p:txBody>
      </p:sp>
      <p:pic>
        <p:nvPicPr>
          <p:cNvPr id="5" name="Picture 4" descr="A red and black logo">
            <a:extLst>
              <a:ext uri="{FF2B5EF4-FFF2-40B4-BE49-F238E27FC236}">
                <a16:creationId xmlns:a16="http://schemas.microsoft.com/office/drawing/2014/main" id="{1E9B5325-09CF-6FC3-0003-A1F9E7DA44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2" b="2685"/>
          <a:stretch>
            <a:fillRect/>
          </a:stretch>
        </p:blipFill>
        <p:spPr>
          <a:xfrm>
            <a:off x="7548805" y="365125"/>
            <a:ext cx="3804995" cy="1302271"/>
          </a:xfrm>
          <a:prstGeom prst="rect">
            <a:avLst/>
          </a:prstGeom>
        </p:spPr>
      </p:pic>
      <p:pic>
        <p:nvPicPr>
          <p:cNvPr id="8" name="Content Placeholder 7" descr="A diagram of a computer&#10;&#10;AI-generated content may be incorrect.">
            <a:extLst>
              <a:ext uri="{FF2B5EF4-FFF2-40B4-BE49-F238E27FC236}">
                <a16:creationId xmlns:a16="http://schemas.microsoft.com/office/drawing/2014/main" id="{A44D32B0-2255-BA35-4993-41C15F951CF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331" y="2293138"/>
            <a:ext cx="5181600" cy="32402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 descr="A graph of a training&#10;&#10;AI-generated content may be incorrect.">
            <a:extLst>
              <a:ext uri="{FF2B5EF4-FFF2-40B4-BE49-F238E27FC236}">
                <a16:creationId xmlns:a16="http://schemas.microsoft.com/office/drawing/2014/main" id="{4FABFCEA-D894-C5BE-B92C-F7161433C1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1302" y="4571999"/>
            <a:ext cx="2199508" cy="17650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3758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59EB1-2BBE-1BEE-D39E-E66C5E74B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709E4-EE91-BFCE-0CCF-A8EB968B9AE6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pt-BR" sz="2800" dirty="0"/>
              <a:t>Resultados Alcançados</a:t>
            </a:r>
            <a:endParaRPr lang="pt-BR" sz="2800" dirty="0">
              <a:effectLst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0A9E994-6AC7-CF58-5675-930391906FFF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38200" y="1739144"/>
            <a:ext cx="51816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1800" dirty="0">
                <a:latin typeface="Arial" panose="020B0604020202020204" pitchFamily="34" charset="0"/>
              </a:rPr>
              <a:t>Base final: 238 reuniões (1999-2025), consistente com regime de metas de inflação.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1800" dirty="0">
                <a:latin typeface="Arial" panose="020B0604020202020204" pitchFamily="34" charset="0"/>
              </a:rPr>
              <a:t>Redução textual: atas de ~47k para ~32k caracteres; comunicados ~2k caracteres.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1800" dirty="0">
                <a:latin typeface="Arial" panose="020B0604020202020204" pitchFamily="34" charset="0"/>
              </a:rPr>
              <a:t>Séries macro: IPCA médio 6,2% (volátil); Selic média 12,7% com ciclos definidos.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1800" dirty="0">
                <a:latin typeface="Arial" panose="020B0604020202020204" pitchFamily="34" charset="0"/>
              </a:rPr>
              <a:t>Modelo GRU: acurácia 99-100%, F1-Score 1.00; previsões exatas em testes, sem overfitting confirmado.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1800" dirty="0">
                <a:latin typeface="Arial" panose="020B0604020202020204" pitchFamily="34" charset="0"/>
              </a:rPr>
              <a:t>Rótulo criado: classifica atas em hawkish (subida), neutral (manutenção) ou dovish (queda) para Selic em 6 meses.</a:t>
            </a:r>
          </a:p>
        </p:txBody>
      </p:sp>
      <p:pic>
        <p:nvPicPr>
          <p:cNvPr id="5" name="Picture 4" descr="A red and black logo">
            <a:extLst>
              <a:ext uri="{FF2B5EF4-FFF2-40B4-BE49-F238E27FC236}">
                <a16:creationId xmlns:a16="http://schemas.microsoft.com/office/drawing/2014/main" id="{2A0D0BF3-ECF7-BB06-9394-D41AC663C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2" b="2685"/>
          <a:stretch>
            <a:fillRect/>
          </a:stretch>
        </p:blipFill>
        <p:spPr>
          <a:xfrm>
            <a:off x="7548805" y="365125"/>
            <a:ext cx="3804995" cy="1302271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8D1D536E-D9DB-F6DA-19B4-4C61F1CE2F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58827" y="1822990"/>
            <a:ext cx="5181600" cy="28358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 descr="A diagram of confusion matrix&#10;&#10;AI-generated content may be incorrect.">
            <a:extLst>
              <a:ext uri="{FF2B5EF4-FFF2-40B4-BE49-F238E27FC236}">
                <a16:creationId xmlns:a16="http://schemas.microsoft.com/office/drawing/2014/main" id="{2417C3A0-5C60-C3A0-47D8-0508891276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564" y="4389119"/>
            <a:ext cx="1820887" cy="16287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7" name="Picture 16" descr="A screenshot of a graph&#10;&#10;AI-generated content may be incorrect.">
            <a:extLst>
              <a:ext uri="{FF2B5EF4-FFF2-40B4-BE49-F238E27FC236}">
                <a16:creationId xmlns:a16="http://schemas.microsoft.com/office/drawing/2014/main" id="{6F46BACD-DEC5-A9A9-820C-88B135D4FD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988" y="4588161"/>
            <a:ext cx="2560812" cy="16752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38903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7FB79-D921-7801-C4E3-BBED4591D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28C4E-35BD-026C-46CB-B95A2E6B2E3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pt-BR" sz="2800" dirty="0"/>
              <a:t>Impacto</a:t>
            </a:r>
            <a:endParaRPr lang="pt-BR" sz="2800" dirty="0">
              <a:effectLst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11CCE8D-AD3F-2DF0-F427-039C41A93346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38200" y="1600647"/>
            <a:ext cx="5181600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1800" dirty="0">
                <a:latin typeface="Arial" panose="020B0604020202020204" pitchFamily="34" charset="0"/>
              </a:rPr>
              <a:t>Aplicação prática no Banco do Brasil: ajuste de crédito, tesouraria e estratégias de investimento.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1800" dirty="0">
                <a:latin typeface="Arial" panose="020B0604020202020204" pitchFamily="34" charset="0"/>
              </a:rPr>
              <a:t>Reduz dependência de análise manual, economizando tempo e garantindo consistência.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1800" dirty="0">
                <a:latin typeface="Arial" panose="020B0604020202020204" pitchFamily="34" charset="0"/>
              </a:rPr>
              <a:t>Fortalece competitividade via automação de interpretação de documentos técnicos.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1800" dirty="0">
                <a:latin typeface="Arial" panose="020B0604020202020204" pitchFamily="34" charset="0"/>
              </a:rPr>
              <a:t>Potencial para políticas públicas e planejamento econômico nacional.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1800" dirty="0">
                <a:latin typeface="Arial" panose="020B0604020202020204" pitchFamily="34" charset="0"/>
              </a:rPr>
              <a:t>Demonstra integração de ciência de dados e economia, gerando valor real para mercado e sociedade.</a:t>
            </a:r>
          </a:p>
        </p:txBody>
      </p:sp>
      <p:pic>
        <p:nvPicPr>
          <p:cNvPr id="5" name="Picture 4" descr="A red and black logo">
            <a:extLst>
              <a:ext uri="{FF2B5EF4-FFF2-40B4-BE49-F238E27FC236}">
                <a16:creationId xmlns:a16="http://schemas.microsoft.com/office/drawing/2014/main" id="{764DEBBF-C463-2560-025A-57DD287D9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2" b="2685"/>
          <a:stretch>
            <a:fillRect/>
          </a:stretch>
        </p:blipFill>
        <p:spPr>
          <a:xfrm>
            <a:off x="7548805" y="365125"/>
            <a:ext cx="3804995" cy="1302271"/>
          </a:xfrm>
          <a:prstGeom prst="rect">
            <a:avLst/>
          </a:prstGeom>
        </p:spPr>
      </p:pic>
      <p:pic>
        <p:nvPicPr>
          <p:cNvPr id="8" name="Content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21A6DE0-257C-CDDE-0E7F-7F78692158B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55" y="2019215"/>
            <a:ext cx="5181600" cy="128833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 descr="A building with a logo on the side&#10;&#10;AI-generated content may be incorrect.">
            <a:extLst>
              <a:ext uri="{FF2B5EF4-FFF2-40B4-BE49-F238E27FC236}">
                <a16:creationId xmlns:a16="http://schemas.microsoft.com/office/drawing/2014/main" id="{AF716872-293E-1EE5-2E01-EA6590EF0B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267" y="3174065"/>
            <a:ext cx="4566788" cy="305047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8813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373</TotalTime>
  <Words>588</Words>
  <Application>Microsoft Office PowerPoint</Application>
  <PresentationFormat>Widescreen</PresentationFormat>
  <Paragraphs>79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Projeto Aplicado II</vt:lpstr>
      <vt:lpstr>Projeto Aplicado II</vt:lpstr>
      <vt:lpstr>Contexto do COPOM e Sua Importância</vt:lpstr>
      <vt:lpstr>O Desafio das Atas e Comunicados do COPOM</vt:lpstr>
      <vt:lpstr>Objetivos do Projeto</vt:lpstr>
      <vt:lpstr>O Desafio das Atas e Comunicados do COPOM</vt:lpstr>
      <vt:lpstr>Modelagem em TensorFlow</vt:lpstr>
      <vt:lpstr>Resultados Alcançados</vt:lpstr>
      <vt:lpstr>Impacto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Ricardo Amaral</dc:creator>
  <cp:lastModifiedBy>Ricardo Amaral</cp:lastModifiedBy>
  <cp:revision>22</cp:revision>
  <dcterms:created xsi:type="dcterms:W3CDTF">2025-11-11T17:36:00Z</dcterms:created>
  <dcterms:modified xsi:type="dcterms:W3CDTF">2025-11-17T17:25:43Z</dcterms:modified>
</cp:coreProperties>
</file>

<file path=docProps/thumbnail.jpeg>
</file>